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60" r:id="rId5"/>
    <p:sldId id="309" r:id="rId6"/>
    <p:sldId id="30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311" r:id="rId17"/>
    <p:sldId id="312" r:id="rId18"/>
    <p:sldId id="313" r:id="rId19"/>
    <p:sldId id="276" r:id="rId20"/>
    <p:sldId id="277" r:id="rId21"/>
    <p:sldId id="278" r:id="rId22"/>
    <p:sldId id="284" r:id="rId23"/>
    <p:sldId id="279" r:id="rId24"/>
    <p:sldId id="280" r:id="rId25"/>
    <p:sldId id="281" r:id="rId26"/>
    <p:sldId id="282" r:id="rId27"/>
    <p:sldId id="31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305" r:id="rId36"/>
    <p:sldId id="307" r:id="rId37"/>
    <p:sldId id="308" r:id="rId38"/>
    <p:sldId id="293" r:id="rId39"/>
    <p:sldId id="294" r:id="rId40"/>
    <p:sldId id="296" r:id="rId41"/>
    <p:sldId id="299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97AD8-2154-C04B-A786-CF9F1D471359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128F8-AC3D-8E4D-AB01-38F44EEC11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20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128F8-AC3D-8E4D-AB01-38F44EEC110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93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128F8-AC3D-8E4D-AB01-38F44EEC110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457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128F8-AC3D-8E4D-AB01-38F44EEC110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4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7473A-21EE-0084-E50F-771F18771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BECD79-AE6F-20A9-2E54-1BD72BC4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F06FAC-0C44-D23D-504B-588F117B0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AAC1-3B89-5543-948C-18594C8F3BD0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101774-3135-933D-C37A-EC06C6EF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C5056-84A4-730A-1778-D465613E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F5C0-140A-C043-A547-00427C56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65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334C1-23BA-BE6F-C70F-49DFC635E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5AD9D2-14BC-E0E6-4611-1117956AF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578BC3-F37D-B642-E3C1-801C3315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AAC1-3B89-5543-948C-18594C8F3BD0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D4C3BE-035E-2A66-3193-21BCCF08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A744A8-5F03-A065-8065-9A30848B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F5C0-140A-C043-A547-00427C56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63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311970-9900-5443-0DE4-565378291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57E4EE1-9F63-BFAB-CBF3-8F03BD7EC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46DACE-95D4-66FF-AA8E-B0A6CD7B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AAC1-3B89-5543-948C-18594C8F3BD0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410DEB-CBF8-D91E-7F2F-1B391F5A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ACDB8C-60C7-067C-FE82-42386C48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F5C0-140A-C043-A547-00427C56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35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3679DB-5CB3-71AF-9DC9-E9F5F531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488CF4-7160-8C86-238A-C2574379D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42744C-D6F9-73E2-67EA-A3622C43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AAC1-3B89-5543-948C-18594C8F3BD0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EDACB3-F670-9D48-7254-035F126D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6049A7-A5A8-F7AC-AD65-261BEC70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F5C0-140A-C043-A547-00427C56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1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5218E-0F5D-F114-7589-CCAA2A52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F12107-CE37-BDEC-C86E-8BF150453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664EA8-81D8-C1C9-1AAE-2BB86756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AAC1-3B89-5543-948C-18594C8F3BD0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142CA-5342-2F36-5EF6-1B6F3556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050BF2-1058-4E84-27D0-12C7F248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F5C0-140A-C043-A547-00427C56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20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0E9D9-67D4-03D8-7A8E-F1FE1719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3122EA-7340-3681-F400-75058AE6F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91C054-0775-BA38-48B9-CF076DD64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86D432-DA60-B3AF-9AA2-0BD75431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AAC1-3B89-5543-948C-18594C8F3BD0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1EC098-6CE3-A9DB-03A1-B643EB95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E9B512-5E30-31FD-7B1E-694BCD79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F5C0-140A-C043-A547-00427C56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5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8DEA5-AF47-2CE6-EB41-81FA7E7C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7C80D5-223D-4676-C308-3A7A35A27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7167DE-F534-1A62-A2D7-6EA59B3F4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87F495E-0E69-605C-93F7-CCBDCF357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3C62533-D748-862B-0DE8-CD1C0A670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3F52544-E7C0-8545-2896-BC3132B2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AAC1-3B89-5543-948C-18594C8F3BD0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4D2CD94-192F-0182-62A1-B371170D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59F8710-58A3-306C-AF0A-A4C5C370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F5C0-140A-C043-A547-00427C56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5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DBEB9-15F5-E8E6-D6D2-9A2B053F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0E62BAB-6012-53D7-E9FF-D8F7642A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AAC1-3B89-5543-948C-18594C8F3BD0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422194-01E1-1A56-17C2-8A9A16D1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093C9CE-29C1-7E55-83EF-6303AEED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F5C0-140A-C043-A547-00427C56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50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E6F31BA-1830-B247-BA0F-44E9A4C7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AAC1-3B89-5543-948C-18594C8F3BD0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85F0A02-9674-EEBC-BDB1-74E77EF7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0F2B1BB-ADC0-C072-EF41-14A8C3E90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F5C0-140A-C043-A547-00427C56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5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6AA4E-CB82-9F9F-EBC5-E395C5F5C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30DDAC-2D7E-F281-33A0-CED5CF431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C535DDD-AB13-08B8-582A-B093278B4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C05857-04A0-C5F0-7F11-73FC1B8A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AAC1-3B89-5543-948C-18594C8F3BD0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A29FDB-00A0-CC25-8CEC-8166DA16E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B29FEC-7632-BABC-2AB7-8D7868DE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F5C0-140A-C043-A547-00427C56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22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6C770-0635-978B-9659-3E78D6EAC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F743D8A-7E1D-0B0B-E256-D90A282FC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BF11808-5182-C2E5-E5F7-E2E5EF573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BEB5C3-E64A-BAF4-8B28-A8DB0D73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AAC1-3B89-5543-948C-18594C8F3BD0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9C63A8-9D7E-A501-BAAD-F2BFFF04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E4A34C-7C82-DC17-AFA1-A9FAAA189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F5C0-140A-C043-A547-00427C56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69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7AA694C-53FD-1459-4896-1D6AAB3FF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B2C8E8-3281-95CD-4E1A-FCA2EE276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5266B5-F11D-D712-F49B-6F083BB26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AAC1-3B89-5543-948C-18594C8F3BD0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447166-C3FD-2CC9-C68C-776F46091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93AEA2-5B35-FB2C-6DAA-42125B93B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2F5C0-140A-C043-A547-00427C560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11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3FEE1-B135-A220-C76C-518915DF9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641" y="378994"/>
            <a:ext cx="9416716" cy="4650206"/>
          </a:xfrm>
          <a:solidFill>
            <a:srgbClr val="FF5D00"/>
          </a:solidFill>
        </p:spPr>
        <p:txBody>
          <a:bodyPr>
            <a:normAutofit fontScale="90000"/>
          </a:bodyPr>
          <a:lstStyle/>
          <a:p>
            <a:r>
              <a:rPr lang="pt-BR" sz="7200" dirty="0">
                <a:solidFill>
                  <a:schemeClr val="bg1">
                    <a:lumMod val="95000"/>
                  </a:schemeClr>
                </a:solidFill>
              </a:rPr>
              <a:t>PREENCHIMENTO de dados</a:t>
            </a:r>
            <a:br>
              <a:rPr lang="pt-BR" sz="72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pt-BR" sz="72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t-BR" sz="7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7800" b="1" dirty="0">
                <a:solidFill>
                  <a:schemeClr val="bg1">
                    <a:lumMod val="95000"/>
                  </a:schemeClr>
                </a:solidFill>
                <a:latin typeface="Comic Sans MS" panose="030F0902030302020204" pitchFamily="66" charset="0"/>
              </a:rPr>
              <a:t>CURRÍCULO LATTES</a:t>
            </a:r>
            <a:br>
              <a:rPr lang="pt-BR" sz="7200" b="1" dirty="0">
                <a:solidFill>
                  <a:schemeClr val="bg1">
                    <a:lumMod val="95000"/>
                  </a:schemeClr>
                </a:solidFill>
                <a:latin typeface="Comic Sans MS" panose="030F0902030302020204" pitchFamily="66" charset="0"/>
              </a:rPr>
            </a:br>
            <a:endParaRPr lang="pt-BR" sz="7200" b="1" dirty="0">
              <a:solidFill>
                <a:schemeClr val="bg1">
                  <a:lumMod val="9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B105F4-082B-9866-30E0-FA5AAC4E4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8516" y="5029200"/>
            <a:ext cx="9845841" cy="1449806"/>
          </a:xfrm>
        </p:spPr>
        <p:txBody>
          <a:bodyPr>
            <a:normAutofit lnSpcReduction="10000"/>
          </a:bodyPr>
          <a:lstStyle/>
          <a:p>
            <a:pPr algn="r"/>
            <a:endParaRPr lang="pt-BR" sz="3600" dirty="0"/>
          </a:p>
          <a:p>
            <a:pPr algn="r"/>
            <a:r>
              <a:rPr lang="pt-BR" sz="6000" b="1" dirty="0"/>
              <a:t>*DICAS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08FDA0C-87E8-3BBE-3595-9F03644A0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1714"/>
            <a:ext cx="2859505" cy="3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43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34665CA-86A6-ADF3-B6F5-3C3D2BDB4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47" y="0"/>
            <a:ext cx="10936706" cy="6858000"/>
          </a:xfrm>
          <a:prstGeom prst="rect">
            <a:avLst/>
          </a:prstGeom>
        </p:spPr>
      </p:pic>
      <p:sp>
        <p:nvSpPr>
          <p:cNvPr id="4" name="Seta para a Direita 3">
            <a:extLst>
              <a:ext uri="{FF2B5EF4-FFF2-40B4-BE49-F238E27FC236}">
                <a16:creationId xmlns:a16="http://schemas.microsoft.com/office/drawing/2014/main" id="{0747F3E3-FC8D-01C1-8FDD-3845D89AB4C3}"/>
              </a:ext>
            </a:extLst>
          </p:cNvPr>
          <p:cNvSpPr/>
          <p:nvPr/>
        </p:nvSpPr>
        <p:spPr>
          <a:xfrm>
            <a:off x="138443" y="1058778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993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F5D77F4-A26E-DFF4-A64D-D25361D52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1" y="457200"/>
            <a:ext cx="11918954" cy="572703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8BF0485-9B05-A5A4-724C-D402F838B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547" y="89568"/>
            <a:ext cx="1180432" cy="118043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08F6446-58E9-A3DC-668E-93FC1CDC4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05" y="3806082"/>
            <a:ext cx="2136795" cy="149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10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6FEA30C-614F-FE08-9288-741340527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75" y="481263"/>
            <a:ext cx="11569767" cy="60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80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D9DBCEE-04D4-9EF2-4B46-21E8C868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6" y="667752"/>
            <a:ext cx="11901268" cy="55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0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2CA6486-A1B8-A0C6-296E-4DC0AE2D0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11" y="487278"/>
            <a:ext cx="11871778" cy="58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98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CA2B8B-0219-24D4-D2C6-51341ECA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1" y="207795"/>
            <a:ext cx="11699161" cy="597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78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73A1C-2784-41C0-3359-C71FA51E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  <a:solidFill>
            <a:srgbClr val="FFFF00"/>
          </a:solidFill>
        </p:spPr>
        <p:txBody>
          <a:bodyPr/>
          <a:lstStyle/>
          <a:p>
            <a:r>
              <a:rPr lang="pt-BR" b="1" dirty="0">
                <a:solidFill>
                  <a:srgbClr val="FF5D00"/>
                </a:solidFill>
              </a:rPr>
              <a:t>FORMAÇÃO – adicionar UNESPAR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200848-9B5B-D942-0DCC-BFFBD8F0C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3158"/>
            <a:ext cx="10896600" cy="5438274"/>
          </a:xfrm>
        </p:spPr>
        <p:txBody>
          <a:bodyPr>
            <a:normAutofit/>
          </a:bodyPr>
          <a:lstStyle/>
          <a:p>
            <a:r>
              <a:rPr lang="pt-BR" sz="22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PASSO 1: CADASTRANDO A UNESPAR/FAP COMO INSTITUIÇÃO NA SUA FORMAÇÃO 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>
                <a:ea typeface="MS Mincho" panose="02020609040205080304" pitchFamily="49" charset="-128"/>
                <a:cs typeface="Calibri" panose="020F0502020204030204" pitchFamily="34" charset="0"/>
              </a:rPr>
              <a:t>***</a:t>
            </a:r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Vá em: </a:t>
            </a:r>
            <a:r>
              <a:rPr lang="pt-BR" sz="22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Formação acadêmica</a:t>
            </a:r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, depois em </a:t>
            </a:r>
            <a:r>
              <a:rPr lang="pt-BR" sz="22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Incluir novo item</a:t>
            </a:r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, depois </a:t>
            </a:r>
            <a:r>
              <a:rPr lang="pt-BR" sz="2200" b="1" u="sng" dirty="0">
                <a:effectLst/>
                <a:highlight>
                  <a:srgbClr val="FFFF00"/>
                </a:highlight>
                <a:ea typeface="MS Mincho" panose="02020609040205080304" pitchFamily="49" charset="-128"/>
                <a:cs typeface="Calibri" panose="020F0502020204030204" pitchFamily="34" charset="0"/>
              </a:rPr>
              <a:t>Mestrado </a:t>
            </a:r>
            <a:endParaRPr lang="pt-BR" sz="2200" u="sng" dirty="0">
              <a:effectLst/>
              <a:highlight>
                <a:srgbClr val="FFFF00"/>
              </a:highlight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2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Preencha todos os campos: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Instituição: procurar na lupa por UNESPAR (Universidade Estadual do Paraná) – campus de Curitiba II/Faculdade de Artes do Paraná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*Se não estiver automático ainda pra você, será necessário digitar tudo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Curso: Procurar na lupa por Programa de pós-graduação / Mestrado Profissional em ARTES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Status: em andamento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Ano: o ano de início (2025)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Bolsa: assinalar se é bolsista ou não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Título da dissertação ou tese: </a:t>
            </a:r>
            <a:r>
              <a:rPr lang="pt-BR" sz="22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colocar o título “provisório” do seu projeto de pesquisa aprovado no PPG-ARTES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5526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EA283-2A63-90CC-5EE7-28787EC3E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DE0EE-C513-D3BE-4CCA-0E9DEEF1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  <a:solidFill>
            <a:srgbClr val="FFFF00"/>
          </a:solidFill>
        </p:spPr>
        <p:txBody>
          <a:bodyPr/>
          <a:lstStyle/>
          <a:p>
            <a:r>
              <a:rPr lang="pt-BR" b="1" dirty="0">
                <a:solidFill>
                  <a:srgbClr val="FF5D00"/>
                </a:solidFill>
              </a:rPr>
              <a:t>FORMAÇÃO – adicionar UNESPAR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EED779-68D2-A1E9-BD06-611E62C93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3158"/>
            <a:ext cx="10896600" cy="5438274"/>
          </a:xfrm>
        </p:spPr>
        <p:txBody>
          <a:bodyPr>
            <a:normAutofit/>
          </a:bodyPr>
          <a:lstStyle/>
          <a:p>
            <a:r>
              <a:rPr lang="pt-BR" sz="22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PASSO 2: CADASTRANDO SUA ATUAÇÃO NA UNESPAR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Vá em:  </a:t>
            </a:r>
            <a:r>
              <a:rPr lang="pt-BR" sz="22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Atuação</a:t>
            </a:r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, depois </a:t>
            </a:r>
            <a:r>
              <a:rPr lang="pt-BR" sz="22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Atuação Profissional</a:t>
            </a:r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, depois </a:t>
            </a:r>
            <a:r>
              <a:rPr lang="pt-BR" sz="22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Incluir novo Item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Nome da instituição: Procurar na lupa UNESPAR (Universidade Estadual do Paraná) – campus de Curitiba II/Faculdade de Artes do Paraná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Tipo de Vínculo: Bolsista (se tiver bolsa); Outro (se não tiver bolsa)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Vínculo empregatício: </a:t>
            </a:r>
            <a:r>
              <a:rPr lang="pt-BR" sz="2200" u="sng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não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Enquadramento funcional: </a:t>
            </a:r>
            <a:r>
              <a:rPr lang="pt-BR" sz="2200" u="sng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Pesquisador/a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Carga Horária: 40 </a:t>
            </a:r>
            <a:r>
              <a:rPr lang="pt-BR" sz="2200" dirty="0" err="1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h</a:t>
            </a:r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 e dedicação exclusiva (se bolsista); </a:t>
            </a:r>
            <a:r>
              <a:rPr lang="pt-BR" sz="2200" u="sng" dirty="0">
                <a:effectLst/>
                <a:highlight>
                  <a:srgbClr val="FFFF00"/>
                </a:highlight>
                <a:ea typeface="MS Mincho" panose="02020609040205080304" pitchFamily="49" charset="-128"/>
                <a:cs typeface="Calibri" panose="020F0502020204030204" pitchFamily="34" charset="0"/>
              </a:rPr>
              <a:t>20h</a:t>
            </a:r>
            <a:r>
              <a:rPr lang="pt-BR" sz="2200" dirty="0">
                <a:effectLst/>
                <a:highlight>
                  <a:srgbClr val="FFFF00"/>
                </a:highlight>
                <a:ea typeface="MS Mincho" panose="02020609040205080304" pitchFamily="49" charset="-128"/>
                <a:cs typeface="Calibri" panose="020F0502020204030204" pitchFamily="34" charset="0"/>
              </a:rPr>
              <a:t> (se estiver trabalhando em outro local)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Início: data de ingresso na pós (MARÇO DE 2025)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200" b="1" dirty="0">
                <a:effectLst/>
                <a:highlight>
                  <a:srgbClr val="FFFF00"/>
                </a:highlight>
                <a:ea typeface="MS Mincho" panose="02020609040205080304" pitchFamily="49" charset="-128"/>
                <a:cs typeface="Calibri" panose="020F0502020204030204" pitchFamily="34" charset="0"/>
              </a:rPr>
              <a:t>Clique em Salvar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6318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3EA7-316B-00C2-4A05-D4CB8F233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2BD1B-F7F8-0887-5EEC-65601019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  <a:solidFill>
            <a:srgbClr val="FFFF00"/>
          </a:solidFill>
        </p:spPr>
        <p:txBody>
          <a:bodyPr/>
          <a:lstStyle/>
          <a:p>
            <a:r>
              <a:rPr lang="pt-BR" b="1" dirty="0">
                <a:solidFill>
                  <a:srgbClr val="FF5D00"/>
                </a:solidFill>
              </a:rPr>
              <a:t>FORMAÇÃO – adicionar UNESPAR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C4DB47-31E0-D108-5202-F22CAD671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3158"/>
            <a:ext cx="10896600" cy="5438274"/>
          </a:xfrm>
        </p:spPr>
        <p:txBody>
          <a:bodyPr>
            <a:normAutofit/>
          </a:bodyPr>
          <a:lstStyle/>
          <a:p>
            <a:pPr algn="just"/>
            <a:r>
              <a:rPr lang="pt-BR" sz="22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PASSO 3 – CADASTRANDO SUA PARTICIPAÇÃO NO PROGRAMA DE PÓS E NA LINHA DE PESQUISA 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1) Vá em: </a:t>
            </a:r>
            <a:r>
              <a:rPr lang="pt-BR" sz="22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Atuação</a:t>
            </a:r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, depois </a:t>
            </a:r>
            <a:r>
              <a:rPr lang="pt-BR" sz="22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Atuação Profissional</a:t>
            </a:r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 depois </a:t>
            </a:r>
            <a:r>
              <a:rPr lang="pt-BR" sz="22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UNESPAR</a:t>
            </a:r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 (você terá cadastrado antes)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2) Vá em: </a:t>
            </a:r>
            <a:r>
              <a:rPr lang="pt-BR" sz="22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Atividades</a:t>
            </a:r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, depois </a:t>
            </a:r>
            <a:r>
              <a:rPr lang="pt-BR" sz="22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Incluir novo Item</a:t>
            </a:r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, depois </a:t>
            </a:r>
            <a:r>
              <a:rPr lang="pt-BR" sz="22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Pesquisa e Desenvolvimento, </a:t>
            </a:r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depois</a:t>
            </a:r>
            <a:r>
              <a:rPr lang="pt-BR" sz="22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 confirmar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3) Em “órgão”, cadastre o nome do Programa: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pt-BR" sz="22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Programa de pós-graduação / Mestrado Profissional em ARTES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4) Em </a:t>
            </a:r>
            <a:r>
              <a:rPr lang="pt-BR" sz="22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“início”</a:t>
            </a:r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 coloque </a:t>
            </a:r>
            <a:r>
              <a:rPr lang="pt-BR" sz="22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a data que iniciou na pós [03/2025], </a:t>
            </a:r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depois clique em </a:t>
            </a:r>
            <a:r>
              <a:rPr lang="pt-BR" sz="22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“atual”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2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6) Em linha de pesquisa, coloque: </a:t>
            </a:r>
            <a:r>
              <a:rPr lang="pt-BR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 nome da linha de pesquisa na qual você está vinculada/o/e:</a:t>
            </a:r>
            <a:endParaRPr lang="pt-BR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3556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144198A-A212-ED82-89EC-667D74FCB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6" y="769017"/>
            <a:ext cx="11727741" cy="540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0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4BECB2C-6BDA-0D29-C7D2-E718BAFE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54644"/>
            <a:ext cx="11722557" cy="553146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3C712AF-9107-1B9A-E259-92B2A97AA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005" y="372979"/>
            <a:ext cx="1698458" cy="98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4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D18307D-BA2E-99A9-216D-513DBA392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94" y="139752"/>
            <a:ext cx="11117179" cy="66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74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4B40EF-2909-20AA-DF12-7A7BB88A3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13" y="127151"/>
            <a:ext cx="7244111" cy="23239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7C9FCDF-F146-D4C2-F146-7BC533250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926" y="2078121"/>
            <a:ext cx="7772400" cy="16088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0FC8448-7284-ACED-E2DB-B48694429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47" y="3276096"/>
            <a:ext cx="6471653" cy="35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21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F513B68-C5D7-1A06-8B66-DDF46AB1B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95" y="164767"/>
            <a:ext cx="5893901" cy="36131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1C7007C-90BE-CFB6-AFB3-571217591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684" y="3200400"/>
            <a:ext cx="6474308" cy="349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38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187B420-B634-0383-25F6-F9D516CD8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66" y="334879"/>
            <a:ext cx="7772400" cy="193012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D380AA6-99D4-80E8-B20C-9974B0B4E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508" y="1929397"/>
            <a:ext cx="7772400" cy="42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39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45F54A6-434F-DD57-7422-8BE9AB065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32" y="578270"/>
            <a:ext cx="10804357" cy="604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21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0FD443D-4376-B077-B91B-B89A6DEFA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57" y="212353"/>
            <a:ext cx="10828421" cy="652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69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E286C31-28EC-2707-670B-A884584BC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10" y="986589"/>
            <a:ext cx="11542452" cy="430730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C63AF8F-ED78-A4CA-6152-B7B52C731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811" y="577515"/>
            <a:ext cx="1038059" cy="1038059"/>
          </a:xfrm>
          <a:prstGeom prst="rect">
            <a:avLst/>
          </a:prstGeom>
        </p:spPr>
      </p:pic>
      <p:sp>
        <p:nvSpPr>
          <p:cNvPr id="2" name="Seta para Baixo 1">
            <a:extLst>
              <a:ext uri="{FF2B5EF4-FFF2-40B4-BE49-F238E27FC236}">
                <a16:creationId xmlns:a16="http://schemas.microsoft.com/office/drawing/2014/main" id="{C3203707-7D1E-CD6C-9BD0-893D4BCBA90C}"/>
              </a:ext>
            </a:extLst>
          </p:cNvPr>
          <p:cNvSpPr/>
          <p:nvPr/>
        </p:nvSpPr>
        <p:spPr>
          <a:xfrm>
            <a:off x="980824" y="348915"/>
            <a:ext cx="1593934" cy="180398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96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A57CF-BEDA-5425-D312-EE15B8A2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537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5D00"/>
                </a:solidFill>
              </a:rPr>
              <a:t>Cadastrando seu PROJETO DE PESQUISA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A53E6F-39DA-E2CB-C17B-ED1625841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74" y="1215188"/>
            <a:ext cx="11478126" cy="52776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3000" b="1" i="1" dirty="0">
                <a:solidFill>
                  <a:srgbClr val="FF0000"/>
                </a:solidFill>
              </a:rPr>
              <a:t>VOCÊ JÁ FEZ ISSO AO SE CADASTRAR NA UNESPAR, lembra?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 </a:t>
            </a:r>
            <a:endParaRPr lang="pt-B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 Vá em: </a:t>
            </a:r>
            <a:r>
              <a:rPr lang="pt-BR" sz="20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Formação acadêmica</a:t>
            </a:r>
            <a:r>
              <a:rPr lang="pt-BR" sz="20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, depois em </a:t>
            </a:r>
            <a:r>
              <a:rPr lang="pt-BR" sz="20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Incluir novo item</a:t>
            </a:r>
            <a:r>
              <a:rPr lang="pt-BR" sz="20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, depois </a:t>
            </a:r>
            <a:r>
              <a:rPr lang="pt-BR" sz="20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Mestrado </a:t>
            </a:r>
            <a:endParaRPr lang="pt-BR" sz="2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 </a:t>
            </a:r>
            <a:endParaRPr lang="pt-BR" sz="2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000" b="1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Preencha todos os campos:</a:t>
            </a:r>
            <a:endParaRPr lang="pt-BR" sz="2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0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Instituição: procurar na lupa por UNESPAR (Universidade Estadual do Paraná) – campus de Curitiba II/Faculdade de Artes do Paraná</a:t>
            </a:r>
            <a:endParaRPr lang="pt-BR" sz="2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0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*Se não estiver automático ainda pra você, será necessário digitar tudo</a:t>
            </a:r>
            <a:endParaRPr lang="pt-BR" sz="2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0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Curso: Procurar na lupa por Programa de pós-graduação / Mestrado Acadêmico em Cinema e Artes do Vídeo</a:t>
            </a:r>
            <a:endParaRPr lang="pt-BR" sz="2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0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Status: em andamento</a:t>
            </a:r>
            <a:endParaRPr lang="pt-BR" sz="2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0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Ano: o ano de início (2025)</a:t>
            </a:r>
            <a:endParaRPr lang="pt-BR" sz="2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0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Bolsa: assinalar se é bolsista ou não</a:t>
            </a:r>
            <a:endParaRPr lang="pt-BR" sz="2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0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Título da dissertação ou tese:</a:t>
            </a:r>
            <a:r>
              <a:rPr lang="pt-BR" sz="2000" dirty="0">
                <a:effectLst/>
                <a:highlight>
                  <a:srgbClr val="FFFF00"/>
                </a:highlight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pt-BR" sz="2000" b="1" dirty="0">
                <a:effectLst/>
                <a:highlight>
                  <a:srgbClr val="FFFF00"/>
                </a:highlight>
                <a:ea typeface="MS Mincho" panose="02020609040205080304" pitchFamily="49" charset="-128"/>
                <a:cs typeface="Calibri" panose="020F0502020204030204" pitchFamily="34" charset="0"/>
              </a:rPr>
              <a:t>colocar o título “provisório” do seu projeto de pesquisa aprovado no PPG-ARTES</a:t>
            </a:r>
            <a:endParaRPr lang="pt-BR" sz="2000" dirty="0">
              <a:effectLst/>
              <a:highlight>
                <a:srgbClr val="FFFF00"/>
              </a:highlight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53A7C8C-A46A-62E6-378B-784A8F42A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853" y="1696986"/>
            <a:ext cx="1612232" cy="113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81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A8F013A-7DB4-CEA9-AF85-835975B4C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25" y="264695"/>
            <a:ext cx="11346791" cy="649233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5729A4B-43A7-4783-A81C-FE4C50885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906" y="100968"/>
            <a:ext cx="878305" cy="87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07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606D7D-D297-FDEB-5413-4DEC08C24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96" y="324852"/>
            <a:ext cx="11652208" cy="62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3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5FE9FCA-BBC3-1AC0-163A-0A5F55063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4" y="529389"/>
            <a:ext cx="11166944" cy="598361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92E03AC-70F8-AB33-6F8A-1899B8EB4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42" y="3429000"/>
            <a:ext cx="922421" cy="92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00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7014F2-CE88-D841-AF51-1D310427A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79" y="394429"/>
            <a:ext cx="11411703" cy="59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08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0841844-CB19-92CE-4033-23C2E509A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7" y="661737"/>
            <a:ext cx="11825855" cy="55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15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C8757D5-8E85-147C-5D68-A63D722B9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3" y="494461"/>
            <a:ext cx="11509188" cy="57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10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1944480-896F-3697-5C27-E7E13B201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3" y="736313"/>
            <a:ext cx="11076941" cy="538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1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661A799-F45B-A841-B367-859896F3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3631"/>
            <a:ext cx="11768904" cy="492091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2F78B1C-31D2-3882-2435-D9F1D5BE1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270" y="433137"/>
            <a:ext cx="7355096" cy="121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93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66DA07-E2DD-3D63-CD51-0B50DFF0A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948" y="577515"/>
            <a:ext cx="6503304" cy="40229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B891181-00C6-0E33-206E-8DF1DAA3A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081463"/>
            <a:ext cx="7671099" cy="477653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8D3929B-CC25-3307-C5E3-C90F8D92D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42" y="469232"/>
            <a:ext cx="914400" cy="4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84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41022D4-9F04-2003-79E3-89EDAB470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11" y="252663"/>
            <a:ext cx="6239042" cy="543400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3FAB587-FBCD-7C13-6A52-BFF9E8224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305" y="3214093"/>
            <a:ext cx="7772400" cy="33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65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49B6CDE-9B97-7515-8B6D-FED9B17C3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" y="84221"/>
            <a:ext cx="7056636" cy="545643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D6EAC19-5509-27A4-C445-AF0788F4C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265" y="2418347"/>
            <a:ext cx="7149735" cy="40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94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7B1FA00-338E-031C-2F09-92D39FCB4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32" y="158065"/>
            <a:ext cx="10551694" cy="65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98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F0B5F0-19DD-B76C-FAE9-E5928AAF9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10" y="565483"/>
            <a:ext cx="11529922" cy="547436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540EC28-8D16-CD3B-167A-98217370A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102" y="217906"/>
            <a:ext cx="928837" cy="103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3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5F377-92CD-97E9-4F4E-07904AAFA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943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5D00"/>
                </a:solidFill>
              </a:rPr>
              <a:t>Visualizar CURRÍCULO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2ECA18B-2452-F502-4E27-5D59B3320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83" y="914310"/>
            <a:ext cx="9247865" cy="582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301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7DE9D27-37B2-9AC0-49FC-65877F88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2" y="391464"/>
            <a:ext cx="11725315" cy="576870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4FE5D8C-DBEB-26E3-BE71-55F587E51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240" y="4078704"/>
            <a:ext cx="831182" cy="73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14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3AEFBFD-D8C8-C9D3-678D-F6B81E2E1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65" y="399260"/>
            <a:ext cx="11139835" cy="60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7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1C851-80F0-CAF5-1C09-FD99D1F00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86D63-1371-DACA-E0C4-99874A11D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943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5D00"/>
                </a:solidFill>
              </a:rPr>
              <a:t>RESUMO “SUPER IMPORTANTE”- padrão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EC83308-DC6E-3FCA-7F11-A0F9FAC40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1" y="1162399"/>
            <a:ext cx="11898187" cy="4925580"/>
          </a:xfrm>
          <a:prstGeom prst="rect">
            <a:avLst/>
          </a:prstGeom>
        </p:spPr>
      </p:pic>
      <p:sp>
        <p:nvSpPr>
          <p:cNvPr id="6" name="Seta para Cima e para Baixo 5">
            <a:extLst>
              <a:ext uri="{FF2B5EF4-FFF2-40B4-BE49-F238E27FC236}">
                <a16:creationId xmlns:a16="http://schemas.microsoft.com/office/drawing/2014/main" id="{C4E71515-10D0-33DF-3D59-CDEC5DA94C2C}"/>
              </a:ext>
            </a:extLst>
          </p:cNvPr>
          <p:cNvSpPr/>
          <p:nvPr/>
        </p:nvSpPr>
        <p:spPr>
          <a:xfrm>
            <a:off x="10611851" y="637675"/>
            <a:ext cx="1082843" cy="2490536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58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1D480-6EE9-3238-8209-0D620D246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 fontScale="90000"/>
          </a:bodyPr>
          <a:lstStyle/>
          <a:p>
            <a:r>
              <a:rPr lang="pt-BR" b="1" u="sng" dirty="0">
                <a:solidFill>
                  <a:srgbClr val="C00000"/>
                </a:solidFill>
              </a:rPr>
              <a:t>RESUMO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E5EA78-183A-7BB8-85C6-EEA55C62223A}"/>
              </a:ext>
            </a:extLst>
          </p:cNvPr>
          <p:cNvSpPr txBox="1"/>
          <p:nvPr/>
        </p:nvSpPr>
        <p:spPr>
          <a:xfrm>
            <a:off x="3046996" y="159868"/>
            <a:ext cx="8780045" cy="583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220" indent="-6350" algn="just">
              <a:lnSpc>
                <a:spcPct val="104000"/>
              </a:lnSpc>
              <a:spcAft>
                <a:spcPts val="15"/>
              </a:spcAft>
            </a:pPr>
            <a:endParaRPr lang="pt-BR" sz="2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63220" indent="-6350" algn="just">
              <a:lnSpc>
                <a:spcPct val="104000"/>
              </a:lnSpc>
              <a:spcAft>
                <a:spcPts val="15"/>
              </a:spcAft>
            </a:pPr>
            <a:endParaRPr lang="pt-BR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63220" indent="-6350" algn="just">
              <a:lnSpc>
                <a:spcPct val="104000"/>
              </a:lnSpc>
              <a:spcAft>
                <a:spcPts val="15"/>
              </a:spcAft>
            </a:pP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PARA MESTRANDOS/AS/ES VINCULADOS/AS/ES À </a:t>
            </a:r>
            <a:r>
              <a:rPr lang="pt-BR" sz="2000" b="1" u="sng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LINHA 1</a:t>
            </a:r>
            <a:r>
              <a:rPr lang="pt-B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pt-BR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63220" indent="-6350" algn="just">
              <a:lnSpc>
                <a:spcPct val="104000"/>
              </a:lnSpc>
              <a:spcAft>
                <a:spcPts val="15"/>
              </a:spcAft>
            </a:pP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“Mestrando/a/e do Programa de Pós-Graduação – Mestrado Profissional em Artes (</a:t>
            </a:r>
            <a:r>
              <a:rPr lang="pt-B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PPGArtes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da Universidade Estadual do Paraná (</a:t>
            </a:r>
            <a:r>
              <a:rPr lang="pt-B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Unespar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 campus de Curitiba II/Faculdade de Artes do Paraná (FAP), vinculado/a/e à linha de pesquisa (1) </a:t>
            </a:r>
            <a:r>
              <a:rPr lang="pt-BR" sz="2000" i="1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Experiências e Mediações nas Relações Educacionais em Artes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Participante do grupo de pesquisa XXXXXX (</a:t>
            </a:r>
            <a:r>
              <a:rPr lang="pt-B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Unespar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</a:t>
            </a:r>
            <a:r>
              <a:rPr lang="pt-B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PPGArtes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/CNPq). BOLSISTA? [se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for, colocar aqui]. </a:t>
            </a:r>
            <a:endParaRPr lang="pt-BR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63220" indent="-6350" algn="just">
              <a:lnSpc>
                <a:spcPct val="104000"/>
              </a:lnSpc>
              <a:spcAft>
                <a:spcPts val="15"/>
              </a:spcAft>
            </a:pPr>
            <a:r>
              <a:rPr lang="pt-B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63220" indent="-6350" algn="just">
              <a:lnSpc>
                <a:spcPct val="104000"/>
              </a:lnSpc>
              <a:spcAft>
                <a:spcPts val="15"/>
              </a:spcAft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PARA MESTRANDOS/AS/ES VINCULADOS/AS/ES À </a:t>
            </a:r>
            <a:r>
              <a:rPr lang="pt-BR" sz="2000" b="1" u="sng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LINHA 2</a:t>
            </a:r>
            <a:r>
              <a:rPr lang="pt-B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363220" indent="-6350" algn="just">
              <a:lnSpc>
                <a:spcPct val="104000"/>
              </a:lnSpc>
              <a:spcAft>
                <a:spcPts val="15"/>
              </a:spcAft>
            </a:pP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“Mestrando/a/e do Programa de Pós-Graduação – Mestrado Profissional em Artes (</a:t>
            </a:r>
            <a:r>
              <a:rPr lang="pt-B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PPGArtes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da Universidade Estadual do Paraná (</a:t>
            </a:r>
            <a:r>
              <a:rPr lang="pt-B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Unespar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 campus de Curitiba II/Faculdade de Artes do Paraná (FAP), vinculado/a/e à linha de pesquisa (2) </a:t>
            </a:r>
            <a:r>
              <a:rPr lang="pt-BR" sz="2000" i="1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Modos de Conhecimento e Processos Criativos em Artes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Participante do grupo de pesquisa XXXXXX (</a:t>
            </a:r>
            <a:r>
              <a:rPr lang="pt-B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Unespar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</a:t>
            </a:r>
            <a:r>
              <a:rPr lang="pt-B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PPGArtes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/CNPq). BOLSISTA? [se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for, colocar aqui]. </a:t>
            </a:r>
            <a:endParaRPr lang="pt-BR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63220" indent="-6350" algn="just">
              <a:lnSpc>
                <a:spcPct val="104000"/>
              </a:lnSpc>
              <a:spcAft>
                <a:spcPts val="15"/>
              </a:spcAft>
            </a:pPr>
            <a:endParaRPr lang="pt-BR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00F46E7-D838-7247-D468-F197A3B0F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68" y="1431570"/>
            <a:ext cx="2253917" cy="150261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B1BB56B-CBCE-021F-1E49-288BF17F2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568" y="4209569"/>
            <a:ext cx="2253917" cy="169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4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336B4CE-807C-DBE5-9F8C-8F1DF3131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71" y="1792705"/>
            <a:ext cx="11432072" cy="40787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6F7ECA6-8F0B-5609-5A50-081B9661E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494" y="0"/>
            <a:ext cx="2941721" cy="234340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2C9B660-99EB-111E-A8BC-03E5FE44209A}"/>
              </a:ext>
            </a:extLst>
          </p:cNvPr>
          <p:cNvSpPr txBox="1"/>
          <p:nvPr/>
        </p:nvSpPr>
        <p:spPr>
          <a:xfrm>
            <a:off x="5546558" y="5715000"/>
            <a:ext cx="5907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5D00"/>
                </a:solidFill>
              </a:rPr>
              <a:t>E A VIDA ARTÍSTICA???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321C0C4-9E48-4864-C58B-4F9454535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421" y="5355557"/>
            <a:ext cx="1027123" cy="103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43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19F0997-B71C-D59D-2CEB-DEECBC693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47" y="427571"/>
            <a:ext cx="10852485" cy="591541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5E8286A-4608-8A4E-9093-BC786A60C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678" y="3705725"/>
            <a:ext cx="3230026" cy="123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1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4192E7E-7760-1E43-D183-D8987DCC9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0" y="288214"/>
            <a:ext cx="11332163" cy="614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04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725</Words>
  <Application>Microsoft Macintosh PowerPoint</Application>
  <PresentationFormat>Widescreen</PresentationFormat>
  <Paragraphs>62</Paragraphs>
  <Slides>41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9" baseType="lpstr">
      <vt:lpstr>MS Mincho</vt:lpstr>
      <vt:lpstr>Arial</vt:lpstr>
      <vt:lpstr>Calibri</vt:lpstr>
      <vt:lpstr>Calibri Light</vt:lpstr>
      <vt:lpstr>Cambria</vt:lpstr>
      <vt:lpstr>Comic Sans MS</vt:lpstr>
      <vt:lpstr>Times New Roman</vt:lpstr>
      <vt:lpstr>Tema do Office</vt:lpstr>
      <vt:lpstr>PREENCHIMENTO de dados   CURRÍCULO LATTES </vt:lpstr>
      <vt:lpstr>Apresentação do PowerPoint</vt:lpstr>
      <vt:lpstr>Apresentação do PowerPoint</vt:lpstr>
      <vt:lpstr>Visualizar CURRÍCULO</vt:lpstr>
      <vt:lpstr>RESUMO “SUPER IMPORTANTE”- padrão</vt:lpstr>
      <vt:lpstr>RESUMO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FORMAÇÃO – adicionar UNESPAR</vt:lpstr>
      <vt:lpstr>FORMAÇÃO – adicionar UNESPAR</vt:lpstr>
      <vt:lpstr>FORMAÇÃO – adicionar UNESPAR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Cadastrando seu PROJETO DE PESQUISA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OFICINA DE CURRÍCULO LATTES</dc:title>
  <dc:creator>CRISTIANE WOSNIAK</dc:creator>
  <cp:lastModifiedBy>Cristiane.Wosniak - Unespar Curitiba II</cp:lastModifiedBy>
  <cp:revision>27</cp:revision>
  <dcterms:created xsi:type="dcterms:W3CDTF">2023-03-04T17:57:41Z</dcterms:created>
  <dcterms:modified xsi:type="dcterms:W3CDTF">2025-03-21T13:55:53Z</dcterms:modified>
</cp:coreProperties>
</file>